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315" r:id="rId3"/>
    <p:sldId id="305" r:id="rId4"/>
    <p:sldId id="306" r:id="rId5"/>
    <p:sldId id="312" r:id="rId6"/>
    <p:sldId id="313" r:id="rId7"/>
    <p:sldId id="320" r:id="rId8"/>
    <p:sldId id="307" r:id="rId9"/>
    <p:sldId id="310" r:id="rId10"/>
    <p:sldId id="318" r:id="rId11"/>
    <p:sldId id="309" r:id="rId12"/>
    <p:sldId id="311" r:id="rId1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ce Thompson (Prime 8)" initials="B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1F7"/>
    <a:srgbClr val="003360"/>
    <a:srgbClr val="89C6DF"/>
    <a:srgbClr val="4495D1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84547" autoAdjust="0"/>
  </p:normalViewPr>
  <p:slideViewPr>
    <p:cSldViewPr>
      <p:cViewPr>
        <p:scale>
          <a:sx n="120" d="100"/>
          <a:sy n="120" d="100"/>
        </p:scale>
        <p:origin x="120" y="1656"/>
      </p:cViewPr>
      <p:guideLst>
        <p:guide orient="horz" pos="960"/>
        <p:guide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3066"/>
    </p:cViewPr>
  </p:sorterViewPr>
  <p:notesViewPr>
    <p:cSldViewPr snapToGrid="0" snapToObjects="1">
      <p:cViewPr>
        <p:scale>
          <a:sx n="200" d="100"/>
          <a:sy n="200" d="100"/>
        </p:scale>
        <p:origin x="-1296" y="5224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BF92C-BC27-4447-B9D1-3FFB6BD599BD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04AF1-F737-4C79-AF0C-DD58D3BF5C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6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D7AC-D90E-44FA-813E-55CE8F1A06C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600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04AF1-F737-4C79-AF0C-DD58D3BF5CE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09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11515" y="4774055"/>
            <a:ext cx="4446059" cy="4467701"/>
          </a:xfrm>
        </p:spPr>
        <p:txBody>
          <a:bodyPr>
            <a:normAutofit/>
          </a:bodyPr>
          <a:lstStyle/>
          <a:p>
            <a:endParaRPr lang="en-US" sz="9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DEC4C-3E6E-4C09-B67F-965AEED1CAC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Confidential: Preliminary Information: NDA Only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DEC4C-3E6E-4C09-B67F-965AEED1CAC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Confidential: Preliminary Information: NDA Only</a:t>
            </a:r>
            <a:endParaRPr lang="en-US" dirty="0"/>
          </a:p>
        </p:txBody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888792" y="4758259"/>
            <a:ext cx="4891505" cy="4467701"/>
          </a:xfrm>
        </p:spPr>
        <p:txBody>
          <a:bodyPr>
            <a:normAutofit/>
          </a:bodyPr>
          <a:lstStyle/>
          <a:p>
            <a:endParaRPr lang="en-US" sz="900" dirty="0" smtClean="0">
              <a:latin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04AF1-F737-4C79-AF0C-DD58D3BF5C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7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DEC4C-3E6E-4C09-B67F-965AEED1CAC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Confidential: Preliminary Information: NDA Only</a:t>
            </a:r>
            <a:endParaRPr lang="en-US" dirty="0"/>
          </a:p>
        </p:txBody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1111515" y="4758259"/>
            <a:ext cx="4446059" cy="4467701"/>
          </a:xfrm>
        </p:spPr>
        <p:txBody>
          <a:bodyPr>
            <a:normAutofit/>
          </a:bodyPr>
          <a:lstStyle/>
          <a:p>
            <a:pPr marL="51325" indent="-51325" defTabSz="895838" fontAlgn="base">
              <a:spcBef>
                <a:spcPts val="588"/>
              </a:spcBef>
              <a:spcAft>
                <a:spcPct val="0"/>
              </a:spcAft>
              <a:defRPr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DEC4C-3E6E-4C09-B67F-965AEED1CAC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Confidential: Preliminary Information: NDA Only</a:t>
            </a:r>
            <a:endParaRPr lang="en-US" dirty="0"/>
          </a:p>
        </p:txBody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1111515" y="4758259"/>
            <a:ext cx="4446059" cy="4467701"/>
          </a:xfrm>
        </p:spPr>
        <p:txBody>
          <a:bodyPr>
            <a:normAutofit/>
          </a:bodyPr>
          <a:lstStyle/>
          <a:p>
            <a:pPr marL="51325" indent="-51325" defTabSz="895838" fontAlgn="base">
              <a:spcBef>
                <a:spcPts val="588"/>
              </a:spcBef>
              <a:spcAft>
                <a:spcPct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04AF1-F737-4C79-AF0C-DD58D3BF5C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8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04AF1-F737-4C79-AF0C-DD58D3BF5C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0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04AF1-F737-4C79-AF0C-DD58D3BF5C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0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11515" y="4715907"/>
            <a:ext cx="4446059" cy="4467701"/>
          </a:xfrm>
        </p:spPr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04AF1-F737-4C79-AF0C-DD58D3BF5CE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DEC4C-3E6E-4C09-B67F-965AEED1CAC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Confidential: Preliminary Information: NDA Only</a:t>
            </a:r>
            <a:endParaRPr lang="en-US" dirty="0"/>
          </a:p>
        </p:txBody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549582" y="4758259"/>
            <a:ext cx="5668725" cy="4963128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0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6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4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06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9250" y="990000"/>
            <a:ext cx="7651750" cy="38862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607119" y="0"/>
            <a:ext cx="292203" cy="1973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348562"/>
            <a:ext cx="205897" cy="854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953441" y="5304344"/>
            <a:ext cx="190559" cy="471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607119" y="6273800"/>
            <a:ext cx="1269961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10" descr="Title slid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19357" y="2693700"/>
            <a:ext cx="3844920" cy="109980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19357" y="3889036"/>
            <a:ext cx="322632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81960" y="1641840"/>
            <a:ext cx="7781040" cy="4530360"/>
          </a:xfrm>
        </p:spPr>
        <p:txBody>
          <a:bodyPr/>
          <a:lstStyle>
            <a:lvl1pPr marL="285750" indent="-285750">
              <a:spcAft>
                <a:spcPts val="0"/>
              </a:spcAft>
              <a:buClr>
                <a:srgbClr val="5490CA"/>
              </a:buClr>
              <a:buSzPct val="110000"/>
              <a:buFont typeface="Arial"/>
              <a:buChar char="•"/>
              <a:defRPr sz="1800">
                <a:solidFill>
                  <a:srgbClr val="000000"/>
                </a:solidFill>
                <a:effectLst/>
              </a:defRPr>
            </a:lvl1pPr>
            <a:lvl2pPr marL="569913" indent="-284163">
              <a:buFont typeface="Lucida Grande"/>
              <a:buChar char="-"/>
              <a:defRPr sz="1600">
                <a:solidFill>
                  <a:srgbClr val="000000"/>
                </a:solidFill>
              </a:defRPr>
            </a:lvl2pPr>
            <a:lvl3pPr marL="855663" indent="-285750">
              <a:defRPr sz="1600">
                <a:solidFill>
                  <a:srgbClr val="000000"/>
                </a:solidFill>
              </a:defRPr>
            </a:lvl3pPr>
            <a:lvl4pPr marL="1139825" indent="-284163">
              <a:defRPr sz="16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600" dirty="0" smtClean="0">
                <a:solidFill>
                  <a:srgbClr val="525353"/>
                </a:solidFill>
              </a:rPr>
              <a:t>Fourth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792162"/>
          </a:xfrm>
        </p:spPr>
        <p:txBody>
          <a:bodyPr anchor="t">
            <a:normAutofit/>
          </a:bodyPr>
          <a:lstStyle>
            <a:lvl1pPr algn="l">
              <a:defRPr sz="2700" b="0" i="0">
                <a:solidFill>
                  <a:srgbClr val="4495D1"/>
                </a:solidFill>
                <a:latin typeface="Segoe UI"/>
                <a:cs typeface="Segoe U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83163"/>
          </a:xfrm>
        </p:spPr>
        <p:txBody>
          <a:bodyPr/>
          <a:lstStyle>
            <a:lvl1pPr marL="0" indent="0">
              <a:buNone/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defRPr>
            </a:lvl1pPr>
            <a:lvl2pPr marL="742950" indent="-285750">
              <a:buClr>
                <a:schemeClr val="accent1"/>
              </a:buClr>
              <a:buFont typeface="Arial" pitchFamily="34" charset="0"/>
              <a:buChar char="•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defRPr>
            </a:lvl2pPr>
            <a:lvl3pPr marL="1143000" indent="-228600">
              <a:buClr>
                <a:schemeClr val="accent1"/>
              </a:buClr>
              <a:buFont typeface="Courier New" pitchFamily="49" charset="0"/>
              <a:buChar char="o"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defRPr>
            </a:lvl3pPr>
            <a:lvl4pPr>
              <a:buClr>
                <a:schemeClr val="accent1"/>
              </a:buClr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defRPr>
            </a:lvl4pPr>
            <a:lvl5pPr>
              <a:buClr>
                <a:schemeClr val="accent1"/>
              </a:buClr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6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vid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792162"/>
          </a:xfrm>
        </p:spPr>
        <p:txBody>
          <a:bodyPr anchor="t">
            <a:normAutofit/>
          </a:bodyPr>
          <a:lstStyle>
            <a:lvl1pPr algn="l">
              <a:defRPr sz="2900">
                <a:solidFill>
                  <a:schemeClr val="bg1"/>
                </a:solidFill>
                <a:latin typeface="Segoe"/>
                <a:cs typeface="Sego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83163"/>
          </a:xfrm>
        </p:spPr>
        <p:txBody>
          <a:bodyPr/>
          <a:lstStyle>
            <a:lvl1pPr marL="0" indent="0">
              <a:buNone/>
              <a:defRPr sz="2200">
                <a:solidFill>
                  <a:srgbClr val="FFFFFF"/>
                </a:solidFill>
                <a:latin typeface="Segoe"/>
                <a:cs typeface="Segoe"/>
              </a:defRPr>
            </a:lvl1pPr>
            <a:lvl2pPr marL="742950" indent="-285750">
              <a:buClr>
                <a:schemeClr val="bg1"/>
              </a:buClr>
              <a:buFont typeface="Arial" pitchFamily="34" charset="0"/>
              <a:buChar char="•"/>
              <a:defRPr sz="1800">
                <a:solidFill>
                  <a:srgbClr val="FFFFFF"/>
                </a:solidFill>
                <a:latin typeface="Segoe"/>
                <a:cs typeface="Segoe"/>
              </a:defRPr>
            </a:lvl2pPr>
            <a:lvl3pPr marL="1143000" indent="-2286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rgbClr val="FFFFFF"/>
                </a:solidFill>
                <a:latin typeface="Segoe"/>
                <a:cs typeface="Segoe"/>
              </a:defRPr>
            </a:lvl3pPr>
            <a:lvl4pPr>
              <a:buClr>
                <a:schemeClr val="bg1"/>
              </a:buClr>
              <a:defRPr sz="1600">
                <a:solidFill>
                  <a:srgbClr val="FFFFFF"/>
                </a:solidFill>
                <a:latin typeface="Segoe"/>
                <a:cs typeface="Segoe"/>
              </a:defRPr>
            </a:lvl4pPr>
            <a:lvl5pPr>
              <a:buClr>
                <a:schemeClr val="bg1"/>
              </a:buClr>
              <a:defRPr sz="1600">
                <a:solidFill>
                  <a:srgbClr val="FFFFFF"/>
                </a:solidFill>
                <a:latin typeface="Segoe"/>
                <a:cs typeface="Sego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3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2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8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6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0E4A-4045-4EC1-A438-612351C60160}" type="datetimeFigureOut">
              <a:rPr lang="en-US" smtClean="0"/>
              <a:pPr/>
              <a:t>12/30/2011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32DD-4885-4404-BFE1-57F9D536FB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3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9601" y="4806434"/>
            <a:ext cx="3581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  <a:t>with Microsoft</a:t>
            </a:r>
            <a:r>
              <a:rPr lang="en-AU" baseline="30000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  <a:t>®</a:t>
            </a:r>
            <a:r>
              <a:rPr lang="en-AU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  <a:t>Enrolment</a:t>
            </a:r>
            <a:r>
              <a:rPr lang="en-AU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  <a:t> </a:t>
            </a:r>
            <a:br>
              <a:rPr lang="en-AU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Segoe UI Semibold" pitchFamily="34" charset="0"/>
                <a:cs typeface="Segoe UI" pitchFamily="34" charset="0"/>
              </a:rPr>
              <a:t>for Education solutions</a:t>
            </a:r>
            <a:endParaRPr lang="en-AU" dirty="0">
              <a:latin typeface="Segoe UI Semibold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1" y="2743200"/>
            <a:ext cx="2972766" cy="2590800"/>
          </a:xfrm>
        </p:spPr>
        <p:txBody>
          <a:bodyPr>
            <a:noAutofit/>
          </a:bodyPr>
          <a:lstStyle/>
          <a:p>
            <a:r>
              <a:rPr lang="en-AU" dirty="0" smtClean="0">
                <a:latin typeface="Segoe"/>
                <a:cs typeface="Segoe"/>
              </a:rPr>
              <a:t>Be the school </a:t>
            </a:r>
            <a:br>
              <a:rPr lang="en-AU" dirty="0" smtClean="0">
                <a:latin typeface="Segoe"/>
                <a:cs typeface="Segoe"/>
              </a:rPr>
            </a:br>
            <a:r>
              <a:rPr lang="en-AU" dirty="0" smtClean="0">
                <a:latin typeface="Segoe"/>
                <a:cs typeface="Segoe"/>
              </a:rPr>
              <a:t>of tomorrow, today.</a:t>
            </a:r>
            <a:endParaRPr lang="en-AU" dirty="0">
              <a:latin typeface="Segoe"/>
              <a:cs typeface="Segoe"/>
            </a:endParaRPr>
          </a:p>
        </p:txBody>
      </p:sp>
      <p:pic>
        <p:nvPicPr>
          <p:cNvPr id="7" name="Picture 6" descr="accomplish_mo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447800"/>
            <a:ext cx="2271173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Scenario 2 – School Agreement to EES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West Hatch High School, Essex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4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9882"/>
            <a:ext cx="2333239" cy="181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776039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735594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21306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64633" y="2067636"/>
            <a:ext cx="386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500 Desktops on School Agreement</a:t>
            </a:r>
            <a:endParaRPr lang="en-US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3110" y="2067636"/>
            <a:ext cx="185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150 FTE’s on EES</a:t>
            </a:r>
            <a:endParaRPr lang="en-US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1752600" y="4114800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6878603" y="4071013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68881" y="5150763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£6000 per year</a:t>
            </a:r>
            <a:endParaRPr lang="en-US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32878" y="515076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£15,000 per year</a:t>
            </a:r>
            <a:endParaRPr lang="en-US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5627" y="4981539"/>
            <a:ext cx="252082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Enterprise Desktop  £7050 per year</a:t>
            </a:r>
            <a:endParaRPr lang="en-US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811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700" dirty="0" smtClean="0"/>
              <a:t>Be the school of tomorrow today</a:t>
            </a:r>
            <a:endParaRPr lang="en-US" sz="27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066800"/>
            <a:ext cx="6248400" cy="121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Use Enrolment for Education</a:t>
            </a:r>
            <a:r>
              <a:rPr lang="en-AU" dirty="0" smtClean="0"/>
              <a:t> Solutions (EES) to deliver the five pillars of 21</a:t>
            </a:r>
            <a:r>
              <a:rPr lang="en-AU" baseline="30000" dirty="0" smtClean="0"/>
              <a:t>st</a:t>
            </a:r>
            <a:r>
              <a:rPr lang="en-AU" dirty="0" smtClean="0"/>
              <a:t> century learning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0"/>
            <a:endParaRPr lang="en-AU" dirty="0" smtClean="0"/>
          </a:p>
        </p:txBody>
      </p:sp>
      <p:pic>
        <p:nvPicPr>
          <p:cNvPr id="36" name="Picture 35" descr="rbt2_04_7-Fi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8695" y="381000"/>
            <a:ext cx="2400905" cy="6172200"/>
          </a:xfrm>
          <a:prstGeom prst="rect">
            <a:avLst/>
          </a:prstGeom>
        </p:spPr>
      </p:pic>
      <p:pic>
        <p:nvPicPr>
          <p:cNvPr id="37" name="Picture 36" descr="slide7-arrow-rework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905000"/>
            <a:ext cx="8039658" cy="473742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62000" y="3354667"/>
            <a:ext cx="14478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 smtClean="0">
                <a:solidFill>
                  <a:schemeClr val="bg1"/>
                </a:solidFill>
                <a:latin typeface="Segoe"/>
                <a:cs typeface="Segoe"/>
              </a:rPr>
              <a:t>1. Students and staff have the latest engaging learning, tools from Microsoft</a:t>
            </a:r>
          </a:p>
          <a:p>
            <a:pPr algn="ctr"/>
            <a:endParaRPr lang="en-US" sz="1300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0" y="3360411"/>
            <a:ext cx="1524000" cy="1453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Segoe"/>
                <a:cs typeface="Segoe"/>
              </a:rPr>
              <a:t>2</a:t>
            </a:r>
            <a:r>
              <a:rPr lang="en-US" sz="1400" dirty="0" smtClean="0">
                <a:solidFill>
                  <a:srgbClr val="FFFFFF"/>
                </a:solidFill>
                <a:latin typeface="Segoe"/>
                <a:cs typeface="Segoe"/>
              </a:rPr>
              <a:t>. Everyone is connected through email, unified communications audio and video conferencing</a:t>
            </a:r>
            <a:endParaRPr lang="en-US" sz="1400" dirty="0">
              <a:solidFill>
                <a:srgbClr val="FFFFFF"/>
              </a:solidFill>
              <a:latin typeface="Segoe"/>
              <a:cs typeface="Segoe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0" y="3360515"/>
            <a:ext cx="1447800" cy="106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400" b="1" dirty="0" smtClean="0">
                <a:solidFill>
                  <a:srgbClr val="FFFFFF"/>
                </a:solidFill>
                <a:latin typeface="Segoe"/>
                <a:cs typeface="Segoe"/>
              </a:rPr>
              <a:t>3</a:t>
            </a:r>
            <a:r>
              <a:rPr lang="en-AU" sz="1400" dirty="0" smtClean="0">
                <a:solidFill>
                  <a:srgbClr val="FFFFFF"/>
                </a:solidFill>
                <a:latin typeface="Segoe"/>
                <a:cs typeface="Segoe"/>
              </a:rPr>
              <a:t>. </a:t>
            </a:r>
            <a:r>
              <a:rPr lang="en-US" sz="1400" dirty="0" smtClean="0">
                <a:solidFill>
                  <a:srgbClr val="FFFFFF"/>
                </a:solidFill>
                <a:latin typeface="Segoe"/>
                <a:cs typeface="Segoe"/>
              </a:rPr>
              <a:t>Learning extends beyond the classroom through Web portals</a:t>
            </a:r>
            <a:endParaRPr lang="en-US" sz="1400" dirty="0">
              <a:solidFill>
                <a:srgbClr val="FFFFFF"/>
              </a:solidFill>
              <a:latin typeface="Segoe"/>
              <a:cs typeface="Segoe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70600" y="3311965"/>
            <a:ext cx="1447800" cy="871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Segoe"/>
                <a:cs typeface="Segoe"/>
              </a:rPr>
              <a:t>4</a:t>
            </a:r>
            <a:r>
              <a:rPr lang="en-US" sz="1400" dirty="0" smtClean="0">
                <a:solidFill>
                  <a:srgbClr val="FFFFFF"/>
                </a:solidFill>
                <a:latin typeface="Segoe"/>
                <a:cs typeface="Segoe"/>
              </a:rPr>
              <a:t>. IT is dependable,  easy to manage and secure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3400" y="3311965"/>
            <a:ext cx="1447800" cy="871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Segoe"/>
                <a:cs typeface="Segoe"/>
              </a:rPr>
              <a:t>5</a:t>
            </a:r>
            <a:r>
              <a:rPr lang="en-US" sz="1400" dirty="0" smtClean="0">
                <a:solidFill>
                  <a:srgbClr val="FFFFFF"/>
                </a:solidFill>
                <a:latin typeface="Segoe"/>
                <a:cs typeface="Segoe"/>
              </a:rPr>
              <a:t>. Performance management and reporting is integrated  </a:t>
            </a:r>
            <a:endParaRPr lang="en-US" sz="1400" dirty="0">
              <a:solidFill>
                <a:srgbClr val="FFFFFF"/>
              </a:solidFill>
              <a:latin typeface="Segoe"/>
              <a:cs typeface="Segoe"/>
            </a:endParaRPr>
          </a:p>
        </p:txBody>
      </p:sp>
      <p:pic>
        <p:nvPicPr>
          <p:cNvPr id="43" name="Picture 42" descr="slide-orangeTic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17" y="2819400"/>
            <a:ext cx="476283" cy="476283"/>
          </a:xfrm>
          <a:prstGeom prst="rect">
            <a:avLst/>
          </a:prstGeom>
        </p:spPr>
      </p:pic>
      <p:pic>
        <p:nvPicPr>
          <p:cNvPr id="44" name="Picture 43" descr="slide-orangeTic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2819400"/>
            <a:ext cx="476283" cy="476283"/>
          </a:xfrm>
          <a:prstGeom prst="rect">
            <a:avLst/>
          </a:prstGeom>
        </p:spPr>
      </p:pic>
      <p:pic>
        <p:nvPicPr>
          <p:cNvPr id="45" name="Picture 44" descr="slide-orangeTic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2819400"/>
            <a:ext cx="476283" cy="476283"/>
          </a:xfrm>
          <a:prstGeom prst="rect">
            <a:avLst/>
          </a:prstGeom>
        </p:spPr>
      </p:pic>
      <p:pic>
        <p:nvPicPr>
          <p:cNvPr id="46" name="Picture 45" descr="slide-orangeTic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3083" y="2819400"/>
            <a:ext cx="476283" cy="476283"/>
          </a:xfrm>
          <a:prstGeom prst="rect">
            <a:avLst/>
          </a:prstGeom>
        </p:spPr>
      </p:pic>
      <p:pic>
        <p:nvPicPr>
          <p:cNvPr id="47" name="Picture 46" descr="slide-orangeTic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2819400"/>
            <a:ext cx="476283" cy="476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Diagonal Corner Rectangle 19"/>
          <p:cNvSpPr/>
          <p:nvPr/>
        </p:nvSpPr>
        <p:spPr>
          <a:xfrm>
            <a:off x="4606925" y="3714748"/>
            <a:ext cx="4019550" cy="2282825"/>
          </a:xfrm>
          <a:prstGeom prst="round2DiagRect">
            <a:avLst>
              <a:gd name="adj1" fmla="val 6786"/>
              <a:gd name="adj2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21" name="Picture 2" descr="Microsoft logo and tagline"/>
          <p:cNvPicPr>
            <a:picLocks noChangeAspect="1"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black">
          <a:xfrm>
            <a:off x="2217738" y="2921000"/>
            <a:ext cx="4708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ways to buy Education licensing…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 flipH="1">
            <a:off x="185994" y="1538725"/>
            <a:ext cx="4276214" cy="3733799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ln w="10160">
                <a:solidFill>
                  <a:srgbClr val="DDDDDD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 rot="16200000" flipH="1">
            <a:off x="4620850" y="1514566"/>
            <a:ext cx="4324533" cy="3733798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 w="10160">
                <a:solidFill>
                  <a:srgbClr val="DDDDDD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2104072"/>
            <a:ext cx="346841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Select Licenses for Academic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Student Select</a:t>
            </a:r>
            <a:endParaRPr lang="en-GB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SelectPlus for Academic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Student SelectPlus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Open License for Academic</a:t>
            </a:r>
            <a:endParaRPr lang="en-GB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876" y="1374255"/>
            <a:ext cx="243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4495D1"/>
                </a:solidFill>
                <a:latin typeface="Segoe UI"/>
                <a:ea typeface="Segoe UI" pitchFamily="34" charset="0"/>
                <a:cs typeface="Segoe UI"/>
              </a:rPr>
              <a:t>Subscription</a:t>
            </a:r>
            <a:endParaRPr lang="en-US" sz="3600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1374255"/>
            <a:ext cx="1892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4495D1"/>
                </a:solidFill>
                <a:latin typeface="Segoe UI"/>
                <a:ea typeface="Segoe UI" pitchFamily="34" charset="0"/>
                <a:cs typeface="Segoe UI"/>
              </a:rPr>
              <a:t>Perpetual</a:t>
            </a:r>
            <a:endParaRPr lang="en-US" sz="3600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5876" y="2104072"/>
            <a:ext cx="3555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Campus Agreement – HE/FE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>
                <a:latin typeface="Segoe UI" pitchFamily="34" charset="0"/>
                <a:cs typeface="Segoe UI" pitchFamily="34" charset="0"/>
              </a:rPr>
              <a:t>School Agreement</a:t>
            </a:r>
            <a:endParaRPr lang="en-GB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1463" y="2919800"/>
            <a:ext cx="2819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NEW for 2011:</a:t>
            </a:r>
          </a:p>
          <a:p>
            <a:endParaRPr lang="en-GB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Enrolment for Education Solutions (EES)</a:t>
            </a:r>
          </a:p>
        </p:txBody>
      </p:sp>
    </p:spTree>
    <p:extLst>
      <p:ext uri="{BB962C8B-B14F-4D97-AF65-F5344CB8AC3E}">
        <p14:creationId xmlns:p14="http://schemas.microsoft.com/office/powerpoint/2010/main" val="3830192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6875" y="381000"/>
            <a:ext cx="8229600" cy="792162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AU" sz="2700" dirty="0" smtClean="0">
                <a:solidFill>
                  <a:srgbClr val="4495D1"/>
                </a:solidFill>
                <a:latin typeface="Segoe UI"/>
                <a:ea typeface="Segoe UI" pitchFamily="34" charset="0"/>
                <a:cs typeface="Segoe UI"/>
              </a:rPr>
              <a:t>Our aim with EES is to:</a:t>
            </a:r>
            <a:endParaRPr lang="en-US" sz="2700" dirty="0">
              <a:solidFill>
                <a:srgbClr val="4495D1"/>
              </a:solidFill>
              <a:latin typeface="Segoe UI"/>
              <a:ea typeface="Segoe UI" pitchFamily="34" charset="0"/>
              <a:cs typeface="Segoe UI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492125" y="3714749"/>
            <a:ext cx="4019550" cy="2282825"/>
          </a:xfrm>
          <a:prstGeom prst="round2DiagRect">
            <a:avLst>
              <a:gd name="adj1" fmla="val 6786"/>
              <a:gd name="adj2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9" name="Picture 8" descr="Man+quote-slide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100" y="2419350"/>
            <a:ext cx="3606800" cy="41529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4419600" cy="4276725"/>
          </a:xfrm>
        </p:spPr>
        <p:txBody>
          <a:bodyPr>
            <a:noAutofit/>
          </a:bodyPr>
          <a:lstStyle/>
          <a:p>
            <a:pPr marL="723900" lvl="1" indent="-279400" defTabSz="914363">
              <a:spcAft>
                <a:spcPts val="150"/>
              </a:spcAft>
              <a:defRPr/>
            </a:pPr>
            <a:r>
              <a:rPr lang="en-AU" sz="2400" dirty="0">
                <a:latin typeface="Segoe UI" pitchFamily="34" charset="0"/>
                <a:cs typeface="Segoe UI" pitchFamily="34" charset="0"/>
              </a:rPr>
              <a:t>Make your licensing costs easier to calculate and manage</a:t>
            </a:r>
          </a:p>
          <a:p>
            <a:pPr marL="723900" lvl="1" indent="-279400" defTabSz="914363">
              <a:spcAft>
                <a:spcPts val="150"/>
              </a:spcAft>
              <a:defRPr/>
            </a:pPr>
            <a:r>
              <a:rPr lang="en-AU" sz="2400" dirty="0" smtClean="0">
                <a:latin typeface="Segoe UI" pitchFamily="34" charset="0"/>
                <a:cs typeface="Segoe UI" pitchFamily="34" charset="0"/>
              </a:rPr>
              <a:t>Make it easier to provide a 21</a:t>
            </a:r>
            <a:r>
              <a:rPr lang="en-AU" sz="2400" baseline="30000" dirty="0" smtClean="0">
                <a:latin typeface="Segoe UI" pitchFamily="34" charset="0"/>
                <a:cs typeface="Segoe UI" pitchFamily="34" charset="0"/>
              </a:rPr>
              <a:t>st</a:t>
            </a:r>
            <a:r>
              <a:rPr lang="en-AU" sz="2400" dirty="0" smtClean="0">
                <a:latin typeface="Segoe UI" pitchFamily="34" charset="0"/>
                <a:cs typeface="Segoe UI" pitchFamily="34" charset="0"/>
              </a:rPr>
              <a:t> Century </a:t>
            </a:r>
            <a:r>
              <a:rPr lang="en-AU" sz="2400" dirty="0">
                <a:latin typeface="Segoe UI" pitchFamily="34" charset="0"/>
                <a:cs typeface="Segoe UI" pitchFamily="34" charset="0"/>
              </a:rPr>
              <a:t>learning </a:t>
            </a:r>
            <a:r>
              <a:rPr lang="en-AU" sz="2400" dirty="0" smtClean="0">
                <a:latin typeface="Segoe UI" pitchFamily="34" charset="0"/>
                <a:cs typeface="Segoe UI" pitchFamily="34" charset="0"/>
              </a:rPr>
              <a:t>environment</a:t>
            </a:r>
          </a:p>
          <a:p>
            <a:pPr marL="723900" lvl="1" indent="-279400" defTabSz="914363">
              <a:spcAft>
                <a:spcPts val="150"/>
              </a:spcAft>
              <a:defRPr/>
            </a:pPr>
            <a:r>
              <a:rPr lang="en-AU" sz="2400" dirty="0" smtClean="0">
                <a:latin typeface="Segoe UI" pitchFamily="34" charset="0"/>
                <a:cs typeface="Segoe UI" pitchFamily="34" charset="0"/>
              </a:rPr>
              <a:t>Remove barriers to the adoption of our new technology</a:t>
            </a:r>
          </a:p>
          <a:p>
            <a:pPr marL="723900" lvl="1" indent="-279400" defTabSz="914363">
              <a:spcAft>
                <a:spcPts val="150"/>
              </a:spcAft>
              <a:defRPr/>
            </a:pPr>
            <a:r>
              <a:rPr lang="en-AU" sz="2400" dirty="0" smtClean="0">
                <a:latin typeface="Segoe UI" pitchFamily="34" charset="0"/>
                <a:cs typeface="Segoe UI" pitchFamily="34" charset="0"/>
              </a:rPr>
              <a:t>Help you do more for less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4876800" y="4111624"/>
            <a:ext cx="2971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682659"/>
            <a:ext cx="2667000" cy="575754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700" dirty="0" smtClean="0"/>
              <a:t>So what’s different?</a:t>
            </a:r>
            <a:endParaRPr lang="en-US" sz="2700" dirty="0"/>
          </a:p>
        </p:txBody>
      </p:sp>
      <p:sp>
        <p:nvSpPr>
          <p:cNvPr id="20" name="Round Diagonal Corner Rectangle 19"/>
          <p:cNvSpPr/>
          <p:nvPr/>
        </p:nvSpPr>
        <p:spPr>
          <a:xfrm>
            <a:off x="4606925" y="3714748"/>
            <a:ext cx="4019550" cy="2282825"/>
          </a:xfrm>
          <a:prstGeom prst="round2DiagRect">
            <a:avLst>
              <a:gd name="adj1" fmla="val 6786"/>
              <a:gd name="adj2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8" name="Picture 7" descr="K12-girl-slid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524000"/>
            <a:ext cx="2870200" cy="3619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1143000"/>
            <a:ext cx="51054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mpd="sng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School Agreement: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Per Desktop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Estate wide products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Software Assurance benefits included as standard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50 points minimum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450661"/>
            <a:ext cx="51054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mpd="sng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Per FTE (full time employee)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Greater flexibility with additional products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Software Assurance benefits included as standard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 FTE’s minimum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Scenario 1 – School on Select to EES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Montgomery High School, Blackpool</a:t>
            </a:r>
          </a:p>
          <a:p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4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9882"/>
            <a:ext cx="2333239" cy="181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776039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735594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21306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2344" y="2067636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600 Desktops on Select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8823" y="2067636"/>
            <a:ext cx="185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170 FTE’s on EES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752600" y="4114800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878603" y="4071013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68881" y="513071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£7,990 per year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9725" y="513071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£162,000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0883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Scenario 2 – School Agreement to EES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West Hatch High School, Essex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4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9882"/>
            <a:ext cx="2333239" cy="181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776039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735594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21306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0346" y="2067636"/>
            <a:ext cx="386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500 Desktops on School Agreement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8823" y="2067636"/>
            <a:ext cx="185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150 FTE’s on EES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1752600" y="4114800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6878603" y="4071013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68881" y="5150763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£6000 per year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8591" y="515076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£15,000 per year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Scenario 3 – Aggregated Purchase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Harris Federation of Academies, London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4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9882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776039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735594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21306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2776039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0346" y="2067636"/>
            <a:ext cx="291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6000 Desktops over 9 Sites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8823" y="2067636"/>
            <a:ext cx="198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1000 FTE’s on EES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9032031">
            <a:off x="2143125" y="4323846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2505751">
            <a:off x="6353100" y="4323973"/>
            <a:ext cx="78105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24187" y="5150763"/>
            <a:ext cx="3318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75% SAVING (PER YEAR)</a:t>
            </a:r>
          </a:p>
          <a:p>
            <a:pPr algn="ctr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ADD MORE AS SCHOOLS JOIN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493" y="2783328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54682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3" y="3451779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00" y="3451779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164" y="4032913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527" y="3887291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478" y="3982115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327" y="3322596"/>
            <a:ext cx="1025855" cy="79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01433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What can I get with EES?</a:t>
            </a:r>
            <a:endParaRPr lang="en-US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76384"/>
              </p:ext>
            </p:extLst>
          </p:nvPr>
        </p:nvGraphicFramePr>
        <p:xfrm>
          <a:off x="533400" y="1828800"/>
          <a:ext cx="4038600" cy="4724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0567"/>
                <a:gridCol w="2468033"/>
              </a:tblGrid>
              <a:tr h="1447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Windows</a:t>
                      </a:r>
                      <a:r>
                        <a:rPr lang="en-AU" sz="1400" b="1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 </a:t>
                      </a:r>
                      <a: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7 Enterprise</a:t>
                      </a:r>
                      <a:r>
                        <a:rPr lang="en-AU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br>
                        <a:rPr lang="en-AU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Includes Windows Live Essentials – instant</a:t>
                      </a:r>
                      <a:r>
                        <a:rPr lang="en-US" sz="14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messaging, blogging, photos, Web mail and movie-making tools.</a:t>
                      </a:r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3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Microsoft</a:t>
                      </a:r>
                      <a:r>
                        <a:rPr lang="en-AU" sz="1400" b="1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Office Professional Plus  </a:t>
                      </a:r>
                      <a:b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</a:b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Includes Word, Excel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PowerPoint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Outlook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OneNote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 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Publisher, Access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InfoPath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, SharePoint</a:t>
                      </a:r>
                      <a:r>
                        <a:rPr lang="en-AU" sz="14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Workspace, Communicator and Web Apps</a:t>
                      </a:r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accent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CHOOSE: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Core CAL Suite</a:t>
                      </a:r>
                      <a:br>
                        <a:rPr lang="en-A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</a:br>
                      <a:r>
                        <a:rPr lang="en-AU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u="sng" dirty="0" smtClean="0">
                          <a:solidFill>
                            <a:srgbClr val="FF0000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Enterprise</a:t>
                      </a:r>
                      <a:r>
                        <a:rPr lang="en-AU" sz="1800" b="1" u="sng" baseline="0" dirty="0" smtClean="0">
                          <a:solidFill>
                            <a:srgbClr val="FF0000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CAL Suite</a:t>
                      </a:r>
                      <a:endParaRPr lang="en-US" sz="1800" b="1" u="sng" dirty="0" smtClean="0">
                        <a:solidFill>
                          <a:srgbClr val="FF0000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7" name="Picture 46" descr="ofc-brand_v_rgb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2000" y="3352800"/>
            <a:ext cx="904351" cy="9144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2213600"/>
            <a:ext cx="1143000" cy="858466"/>
          </a:xfrm>
          <a:prstGeom prst="rect">
            <a:avLst/>
          </a:prstGeom>
        </p:spPr>
      </p:pic>
      <p:sp>
        <p:nvSpPr>
          <p:cNvPr id="51" name="Round Same Side Corner Rectangle 50"/>
          <p:cNvSpPr/>
          <p:nvPr/>
        </p:nvSpPr>
        <p:spPr>
          <a:xfrm>
            <a:off x="540000" y="1143000"/>
            <a:ext cx="4038600" cy="6096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09600" y="1178400"/>
            <a:ext cx="4191000" cy="52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9525" defTabSz="914363">
              <a:spcAft>
                <a:spcPts val="150"/>
              </a:spcAft>
              <a:defRPr/>
            </a:pPr>
            <a:r>
              <a:rPr lang="en-AU" sz="2200" dirty="0" smtClean="0">
                <a:solidFill>
                  <a:schemeClr val="accent1"/>
                </a:solidFill>
                <a:latin typeface="Segoe"/>
                <a:cs typeface="Segoe"/>
              </a:rPr>
              <a:t>Education Desktop</a:t>
            </a:r>
          </a:p>
          <a:p>
            <a:pPr marL="0" lvl="1" indent="9525" defTabSz="914363">
              <a:lnSpc>
                <a:spcPts val="50"/>
              </a:lnSpc>
              <a:spcAft>
                <a:spcPts val="150"/>
              </a:spcAft>
              <a:defRPr/>
            </a:pPr>
            <a:endParaRPr lang="en-AU" sz="2200" b="1" dirty="0" smtClean="0">
              <a:solidFill>
                <a:schemeClr val="bg2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 descr="CAL_c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5562600"/>
            <a:ext cx="1418216" cy="533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40000" y="1260000"/>
            <a:ext cx="3581400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0" indent="-174625">
              <a:spcBef>
                <a:spcPts val="400"/>
              </a:spcBef>
            </a:pPr>
            <a:r>
              <a:rPr lang="en-AU" b="1" dirty="0" smtClean="0">
                <a:solidFill>
                  <a:schemeClr val="accent1"/>
                </a:solidFill>
                <a:latin typeface="Segoe UI"/>
                <a:cs typeface="Segoe UI"/>
              </a:rPr>
              <a:t>EES makes licensing easy</a:t>
            </a:r>
          </a:p>
          <a:p>
            <a:pPr marL="174625" lvl="0" indent="-174625">
              <a:spcBef>
                <a:spcPts val="40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Segoe UI"/>
                <a:cs typeface="Segoe UI"/>
              </a:rPr>
              <a:t>Simply count full time employees once a year.</a:t>
            </a:r>
          </a:p>
          <a:p>
            <a:pPr marL="174625" lvl="0" indent="-174625">
              <a:spcBef>
                <a:spcPts val="40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latin typeface="Segoe UI"/>
                <a:cs typeface="Segoe UI"/>
              </a:rPr>
              <a:t>Your school computers and labs are automatically covered for the products you license.</a:t>
            </a:r>
            <a:endParaRPr lang="en-AU" dirty="0" smtClean="0">
              <a:solidFill>
                <a:schemeClr val="accent1"/>
              </a:solidFill>
              <a:latin typeface="Segoe UI"/>
              <a:cs typeface="Segoe UI"/>
            </a:endParaRPr>
          </a:p>
          <a:p>
            <a:pPr marL="174625" lvl="0" indent="-174625">
              <a:spcBef>
                <a:spcPts val="400"/>
              </a:spcBef>
              <a:buClr>
                <a:schemeClr val="accent1"/>
              </a:buClr>
              <a:buFont typeface="Arial"/>
              <a:buChar char="•"/>
            </a:pPr>
            <a:r>
              <a:rPr lang="en-AU" dirty="0" smtClean="0">
                <a:solidFill>
                  <a:schemeClr val="accent1"/>
                </a:solidFill>
                <a:latin typeface="Segoe UI"/>
                <a:cs typeface="Segoe UI"/>
              </a:rPr>
              <a:t>Manage and track your licences, add products and obtain product keys online.</a:t>
            </a:r>
          </a:p>
          <a:p>
            <a:pPr marL="174625" indent="-174625">
              <a:spcBef>
                <a:spcPts val="400"/>
              </a:spcBef>
              <a:buClr>
                <a:schemeClr val="accent1"/>
              </a:buClr>
              <a:buFont typeface="Arial"/>
              <a:buChar char="•"/>
            </a:pPr>
            <a:r>
              <a:rPr lang="en-AU" dirty="0" smtClean="0">
                <a:solidFill>
                  <a:schemeClr val="accent1"/>
                </a:solidFill>
                <a:latin typeface="Segoe UI"/>
                <a:cs typeface="Segoe UI"/>
              </a:rPr>
              <a:t>Electronic software distribution eliminates the need to manage physical media.</a:t>
            </a:r>
          </a:p>
          <a:p>
            <a:pPr marL="174625" indent="-174625">
              <a:spcBef>
                <a:spcPts val="400"/>
              </a:spcBef>
              <a:buClr>
                <a:schemeClr val="accent1"/>
              </a:buClr>
              <a:buFont typeface="Arial"/>
              <a:buChar char="•"/>
            </a:pPr>
            <a:r>
              <a:rPr lang="en-AU" dirty="0" smtClean="0">
                <a:solidFill>
                  <a:schemeClr val="accent1"/>
                </a:solidFill>
                <a:latin typeface="Segoe UI"/>
                <a:cs typeface="Segoe UI"/>
              </a:rPr>
              <a:t>Be confident that your school is compliant.</a:t>
            </a:r>
          </a:p>
          <a:p>
            <a:pPr marL="174625" lvl="0" indent="-174625">
              <a:buFont typeface="Arial"/>
              <a:buChar char="•"/>
            </a:pPr>
            <a:endParaRPr lang="en-A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700" dirty="0" smtClean="0"/>
              <a:t>Core and Enterprise Client Access Licences</a:t>
            </a:r>
            <a:br>
              <a:rPr lang="en-AU" sz="2700" dirty="0" smtClean="0"/>
            </a:br>
            <a:r>
              <a:rPr lang="en-AU" sz="2400" b="1" dirty="0" smtClean="0"/>
              <a:t>Different levels of functionality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371600"/>
          <a:ext cx="7416800" cy="5199379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1625600"/>
                <a:gridCol w="2667000"/>
                <a:gridCol w="3124200"/>
              </a:tblGrid>
              <a:tr h="241301">
                <a:tc>
                  <a:txBody>
                    <a:bodyPr/>
                    <a:lstStyle/>
                    <a:p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Core CAL Suite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Enterprise CAL Suite</a:t>
                      </a:r>
                      <a:endParaRPr lang="en-US" sz="14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2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File and print, Active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Directory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Virtualise your servers and desktops</a:t>
                      </a:r>
                      <a:endParaRPr lang="en-US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+ Information Protection</a:t>
                      </a:r>
                      <a:endParaRPr lang="en-US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Web access to mail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Messaging</a:t>
                      </a:r>
                      <a:r>
                        <a:rPr lang="en-AU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with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conversation view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Calendar Sharing 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+ Unified Messaging</a:t>
                      </a:r>
                    </a:p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Advanced protection and</a:t>
                      </a:r>
                      <a:r>
                        <a:rPr lang="en-US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c</a:t>
                      </a:r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ompliance</a:t>
                      </a:r>
                      <a:endParaRPr lang="en-US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en-US" sz="1400" dirty="0" smtClean="0">
                        <a:solidFill>
                          <a:srgbClr val="FFFFFF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Web portals</a:t>
                      </a:r>
                      <a:r>
                        <a:rPr lang="en-AU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and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communities</a:t>
                      </a:r>
                      <a:endParaRPr lang="en-AU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Content and People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Content Management</a:t>
                      </a:r>
                      <a:endParaRPr lang="en-AU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en-AU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Electronic </a:t>
                      </a:r>
                      <a:r>
                        <a:rPr lang="en-AU" sz="13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Forms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Excel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Services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Business</a:t>
                      </a:r>
                      <a:r>
                        <a:rPr lang="en-AU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Intelligence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Tools</a:t>
                      </a:r>
                      <a:endParaRPr lang="en-AU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14300" marR="114300" marT="0" marB="0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AU" sz="1400" kern="12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Microsoft</a:t>
                      </a:r>
                      <a:r>
                        <a:rPr lang="en-AU" sz="1400" kern="1200" baseline="300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kern="12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System Cente</a:t>
                      </a:r>
                      <a:endParaRPr lang="en-US" sz="1400" dirty="0">
                        <a:solidFill>
                          <a:srgbClr val="FFFFFF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Assess, deploy and update servers, and clients across physical, virtual, and mobile environments. </a:t>
                      </a:r>
                      <a:endParaRPr lang="en-AU" sz="1300" kern="1200" dirty="0" smtClean="0">
                        <a:solidFill>
                          <a:schemeClr val="dk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+ Centralised monitoring, reporting and management to proactively identify hardware and software issues.</a:t>
                      </a:r>
                      <a:endParaRPr lang="en-AU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14300" marR="114300" marT="0" marB="0"/>
                </a:tc>
              </a:tr>
              <a:tr h="701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Microsoft</a:t>
                      </a:r>
                      <a:r>
                        <a:rPr lang="en-AU" sz="1400" kern="1200" baseline="300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®</a:t>
                      </a:r>
                      <a:r>
                        <a:rPr lang="en-AU" sz="1400" kern="12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Lync™ Server 200</a:t>
                      </a:r>
                      <a:r>
                        <a:rPr lang="en-AU" sz="1400" dirty="0" smtClean="0">
                          <a:solidFill>
                            <a:srgbClr val="FFFFFF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en-US" sz="1400" dirty="0" smtClean="0">
                        <a:solidFill>
                          <a:srgbClr val="FFFFFF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Instant Messaging,</a:t>
                      </a:r>
                      <a:r>
                        <a:rPr lang="en-US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Presence</a:t>
                      </a:r>
                    </a:p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File transfer and chat</a:t>
                      </a:r>
                      <a:r>
                        <a:rPr lang="en-US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rooms</a:t>
                      </a:r>
                      <a:br>
                        <a:rPr lang="en-US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</a:br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Web and audio conferencing</a:t>
                      </a:r>
                    </a:p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Call management</a:t>
                      </a:r>
                    </a:p>
                    <a:p>
                      <a:r>
                        <a:rPr lang="en-US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Desktop and application sharing</a:t>
                      </a:r>
                    </a:p>
                  </a:txBody>
                  <a:tcPr/>
                </a:tc>
              </a:tr>
              <a:tr h="70103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FF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kern="1200" dirty="0" smtClean="0">
                        <a:solidFill>
                          <a:schemeClr val="dk1"/>
                        </a:solidFill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Client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security</a:t>
                      </a:r>
                      <a:r>
                        <a:rPr lang="en-AU" sz="130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and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server </a:t>
                      </a:r>
                      <a:r>
                        <a:rPr lang="en-AU" sz="13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protection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Secure remote access to applications and </a:t>
                      </a:r>
                      <a:r>
                        <a:rPr lang="en-AU" sz="130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resources in your school.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5" name="Picture 4" descr="ShrPt10_v_rgb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180820"/>
            <a:ext cx="1066800" cy="619831"/>
          </a:xfrm>
          <a:prstGeom prst="rect">
            <a:avLst/>
          </a:prstGeom>
        </p:spPr>
      </p:pic>
      <p:pic>
        <p:nvPicPr>
          <p:cNvPr id="6" name="Picture 5" descr="WS08-R2_v_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1828800"/>
            <a:ext cx="1447800" cy="434852"/>
          </a:xfrm>
          <a:prstGeom prst="rect">
            <a:avLst/>
          </a:prstGeom>
        </p:spPr>
      </p:pic>
      <p:pic>
        <p:nvPicPr>
          <p:cNvPr id="7" name="Picture 6" descr="ExchangeSvr2010_v_rgb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2438400"/>
            <a:ext cx="1328790" cy="609600"/>
          </a:xfrm>
          <a:prstGeom prst="rect">
            <a:avLst/>
          </a:prstGeom>
        </p:spPr>
      </p:pic>
      <p:pic>
        <p:nvPicPr>
          <p:cNvPr id="9" name="Picture 8" descr="Forefront_v_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" y="5917162"/>
            <a:ext cx="685800" cy="583163"/>
          </a:xfrm>
          <a:prstGeom prst="rect">
            <a:avLst/>
          </a:prstGeom>
        </p:spPr>
      </p:pic>
      <p:pic>
        <p:nvPicPr>
          <p:cNvPr id="11" name="Picture 10" descr="Lync-Svr-2010_v_c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" y="5011198"/>
            <a:ext cx="1137058" cy="703802"/>
          </a:xfrm>
          <a:prstGeom prst="rect">
            <a:avLst/>
          </a:prstGeom>
        </p:spPr>
      </p:pic>
      <p:pic>
        <p:nvPicPr>
          <p:cNvPr id="12" name="Picture 11" descr="SysCnt-DPM2010-Ess_v_c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" y="4038600"/>
            <a:ext cx="970882" cy="6223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603</Words>
  <Application>Microsoft Office PowerPoint</Application>
  <PresentationFormat>On-screen Show (4:3)</PresentationFormat>
  <Paragraphs>123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 the school  of tomorrow, today.</vt:lpstr>
      <vt:lpstr>Two ways to buy Education licensing…</vt:lpstr>
      <vt:lpstr>Our aim with EES is to:</vt:lpstr>
      <vt:lpstr>So what’s different?</vt:lpstr>
      <vt:lpstr>Scenario 1 – School on Select to EES</vt:lpstr>
      <vt:lpstr>Scenario 2 – School Agreement to EES</vt:lpstr>
      <vt:lpstr>Scenario 3 – Aggregated Purchase</vt:lpstr>
      <vt:lpstr>What can I get with EES?</vt:lpstr>
      <vt:lpstr>Core and Enterprise Client Access Licences Different levels of functionality</vt:lpstr>
      <vt:lpstr>Scenario 2 – School Agreement to EES</vt:lpstr>
      <vt:lpstr>Be the school of tomorrow today</vt:lpstr>
      <vt:lpstr>PowerPoint Presentation</vt:lpstr>
    </vt:vector>
  </TitlesOfParts>
  <Company>Brains Design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Dall</dc:creator>
  <cp:lastModifiedBy>Tim Bush</cp:lastModifiedBy>
  <cp:revision>328</cp:revision>
  <cp:lastPrinted>2010-11-09T03:20:16Z</cp:lastPrinted>
  <dcterms:created xsi:type="dcterms:W3CDTF">2010-11-23T05:53:49Z</dcterms:created>
  <dcterms:modified xsi:type="dcterms:W3CDTF">2011-12-30T13:32:29Z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2524731</vt:lpwstr>
  </property>
  <property fmtid="{D5CDD505-2E9C-101B-9397-08002B2CF9AE}" pid="3" name="NXPowerLiteVersion">
    <vt:lpwstr>D4.1.4</vt:lpwstr>
  </property>
</Properties>
</file>